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1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0B"/>
    <a:srgbClr val="00436F"/>
    <a:srgbClr val="D6380D"/>
    <a:srgbClr val="003258"/>
    <a:srgbClr val="007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6411" autoAdjust="0"/>
  </p:normalViewPr>
  <p:slideViewPr>
    <p:cSldViewPr snapToGrid="0" snapToObjects="1">
      <p:cViewPr varScale="1">
        <p:scale>
          <a:sx n="72" d="100"/>
          <a:sy n="72" d="100"/>
        </p:scale>
        <p:origin x="534" y="78"/>
      </p:cViewPr>
      <p:guideLst>
        <p:guide orient="horz" pos="2206"/>
        <p:guide pos="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5341-3A4E-4256-9FFD-B257D7B401B2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2D429-6E5A-4A52-8653-DF9FAA1A6D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7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E7333-4336-49CB-BE91-40B62C6F31B1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E5467-B457-40CB-B411-D0E581232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06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5467-B457-40CB-B411-D0E58123228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82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5467-B457-40CB-B411-D0E58123228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47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935" y="2946786"/>
            <a:ext cx="7508703" cy="2916000"/>
          </a:xfrm>
          <a:prstGeom prst="rect">
            <a:avLst/>
          </a:prstGeom>
        </p:spPr>
      </p:pic>
      <p:sp>
        <p:nvSpPr>
          <p:cNvPr id="4" name="Rechthoek 3"/>
          <p:cNvSpPr/>
          <p:nvPr userDrawn="1"/>
        </p:nvSpPr>
        <p:spPr>
          <a:xfrm>
            <a:off x="9100038" y="5961186"/>
            <a:ext cx="3091972" cy="8968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2" name="Rechthoek 11"/>
          <p:cNvSpPr/>
          <p:nvPr userDrawn="1"/>
        </p:nvSpPr>
        <p:spPr>
          <a:xfrm>
            <a:off x="190800" y="0"/>
            <a:ext cx="9964616" cy="126188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nl-NL" sz="3800" b="1" cap="all" baseline="0" dirty="0">
                <a:solidFill>
                  <a:schemeClr val="tx2"/>
                </a:solidFill>
              </a:rPr>
              <a:t>Koninklijke </a:t>
            </a:r>
            <a:r>
              <a:rPr lang="nl-NL" sz="3800" b="1" cap="all" baseline="0" dirty="0" err="1">
                <a:solidFill>
                  <a:schemeClr val="tx2"/>
                </a:solidFill>
              </a:rPr>
              <a:t>nederlandse</a:t>
            </a:r>
            <a:r>
              <a:rPr lang="nl-NL" sz="3800" b="1" cap="all" baseline="0" dirty="0">
                <a:solidFill>
                  <a:schemeClr val="tx2"/>
                </a:solidFill>
              </a:rPr>
              <a:t> maatschappij ter</a:t>
            </a:r>
            <a:br>
              <a:rPr lang="nl-NL" sz="3800" b="1" cap="all" baseline="0" dirty="0">
                <a:solidFill>
                  <a:schemeClr val="tx2"/>
                </a:solidFill>
              </a:rPr>
            </a:br>
            <a:r>
              <a:rPr lang="nl-NL" sz="3800" b="1" cap="all" baseline="0" dirty="0">
                <a:solidFill>
                  <a:schemeClr val="tx2"/>
                </a:solidFill>
              </a:rPr>
              <a:t>bevordering der </a:t>
            </a:r>
            <a:r>
              <a:rPr lang="nl-NL" sz="3800" b="1" cap="all" baseline="0" dirty="0" err="1">
                <a:solidFill>
                  <a:schemeClr val="tx2"/>
                </a:solidFill>
              </a:rPr>
              <a:t>pharmacie</a:t>
            </a:r>
            <a:endParaRPr lang="nl-NL" sz="3800" b="1" cap="all" baseline="0" dirty="0">
              <a:solidFill>
                <a:schemeClr val="tx2"/>
              </a:solidFill>
            </a:endParaRP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192001" y="1770217"/>
            <a:ext cx="6423025" cy="4630738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6970826" y="5924617"/>
            <a:ext cx="5024323" cy="307777"/>
          </a:xfrm>
        </p:spPr>
        <p:txBody>
          <a:bodyPr/>
          <a:lstStyle>
            <a:lvl1pPr algn="r">
              <a:defRPr lang="nl-NL" sz="2000" b="1" kern="1200" cap="all" spc="200" baseline="0" dirty="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1pPr>
          </a:lstStyle>
          <a:p>
            <a:r>
              <a:rPr lang="nl-NL" dirty="0"/>
              <a:t>maand jaar</a:t>
            </a:r>
          </a:p>
        </p:txBody>
      </p:sp>
    </p:spTree>
    <p:extLst>
      <p:ext uri="{BB962C8B-B14F-4D97-AF65-F5344CB8AC3E}">
        <p14:creationId xmlns:p14="http://schemas.microsoft.com/office/powerpoint/2010/main" val="194780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_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0800" y="1"/>
            <a:ext cx="11582400" cy="584775"/>
          </a:xfrm>
        </p:spPr>
        <p:txBody>
          <a:bodyPr anchor="t" anchorCtr="0"/>
          <a:lstStyle>
            <a:lvl1pPr algn="l">
              <a:defRPr sz="3800" b="1"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2000" y="1800000"/>
            <a:ext cx="3960000" cy="43200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13608" y="1800000"/>
            <a:ext cx="7020000" cy="43200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4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758979" y="1880010"/>
            <a:ext cx="2020887" cy="2073275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3805238" y="1039812"/>
            <a:ext cx="2447925" cy="2544763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755348" y="907026"/>
            <a:ext cx="2951981" cy="2839259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2385169" y="3163529"/>
            <a:ext cx="2785140" cy="2829749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afbeelding 6"/>
          <p:cNvSpPr>
            <a:spLocks noGrp="1"/>
          </p:cNvSpPr>
          <p:nvPr>
            <p:ph type="pic" sz="quarter" idx="15"/>
          </p:nvPr>
        </p:nvSpPr>
        <p:spPr>
          <a:xfrm>
            <a:off x="6872595" y="3423008"/>
            <a:ext cx="2785140" cy="2829749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</p:spTree>
    <p:extLst>
      <p:ext uri="{BB962C8B-B14F-4D97-AF65-F5344CB8AC3E}">
        <p14:creationId xmlns:p14="http://schemas.microsoft.com/office/powerpoint/2010/main" val="221568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9807" y="6418263"/>
            <a:ext cx="544288" cy="365125"/>
          </a:xfrm>
          <a:prstGeom prst="rect">
            <a:avLst/>
          </a:prstGeom>
        </p:spPr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80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0800" y="4"/>
            <a:ext cx="11520000" cy="584775"/>
          </a:xfrm>
        </p:spPr>
        <p:txBody>
          <a:bodyPr/>
          <a:lstStyle>
            <a:lvl1pPr>
              <a:defRPr sz="3800" baseline="0">
                <a:solidFill>
                  <a:srgbClr val="00436F"/>
                </a:solidFill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2000" y="1799999"/>
            <a:ext cx="11149904" cy="900000"/>
          </a:xfrm>
        </p:spPr>
        <p:txBody>
          <a:bodyPr/>
          <a:lstStyle>
            <a:lvl1pPr marL="0" indent="0" algn="l">
              <a:buNone/>
              <a:defRPr>
                <a:solidFill>
                  <a:srgbClr val="EB690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65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_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2000" y="3"/>
            <a:ext cx="11582400" cy="584775"/>
          </a:xfrm>
        </p:spPr>
        <p:txBody>
          <a:bodyPr/>
          <a:lstStyle>
            <a:lvl1pPr>
              <a:defRPr baseline="0">
                <a:solidFill>
                  <a:srgbClr val="00436F"/>
                </a:solidFill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Subtitel 2"/>
          <p:cNvSpPr>
            <a:spLocks noGrp="1"/>
          </p:cNvSpPr>
          <p:nvPr>
            <p:ph type="subTitle" idx="13"/>
          </p:nvPr>
        </p:nvSpPr>
        <p:spPr>
          <a:xfrm>
            <a:off x="612000" y="1799999"/>
            <a:ext cx="11149904" cy="435201"/>
          </a:xfrm>
        </p:spPr>
        <p:txBody>
          <a:bodyPr/>
          <a:lstStyle>
            <a:lvl1pPr marL="0" indent="0" algn="l">
              <a:buNone/>
              <a:defRPr>
                <a:solidFill>
                  <a:srgbClr val="EB690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000" y="2432049"/>
            <a:ext cx="11160000" cy="3687949"/>
          </a:xfrm>
        </p:spPr>
        <p:txBody>
          <a:bodyPr wrap="square"/>
          <a:lstStyle>
            <a:lvl5pPr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73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_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12000" y="1800000"/>
            <a:ext cx="11160000" cy="4320000"/>
          </a:xfrm>
        </p:spPr>
        <p:txBody>
          <a:bodyPr numCol="2" spcCol="180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874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2000" y="3"/>
            <a:ext cx="11582400" cy="584775"/>
          </a:xfrm>
        </p:spPr>
        <p:txBody>
          <a:bodyPr/>
          <a:lstStyle>
            <a:lvl1pPr>
              <a:defRPr baseline="0">
                <a:solidFill>
                  <a:srgbClr val="00436F"/>
                </a:solidFill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000" y="1799999"/>
            <a:ext cx="11160000" cy="4320000"/>
          </a:xfrm>
        </p:spPr>
        <p:txBody>
          <a:bodyPr wrap="square"/>
          <a:lstStyle>
            <a:lvl5pPr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47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_Teksten/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2000" y="827"/>
            <a:ext cx="11474824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2000" y="1800000"/>
            <a:ext cx="5400000" cy="4320000"/>
          </a:xfrm>
        </p:spPr>
        <p:txBody>
          <a:bodyPr/>
          <a:lstStyle>
            <a:lvl1pPr>
              <a:buClr>
                <a:srgbClr val="EB690B"/>
              </a:buClr>
              <a:defRPr sz="25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66824" y="1800000"/>
            <a:ext cx="5400000" cy="4320000"/>
          </a:xfr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27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2000" y="0"/>
            <a:ext cx="11586229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12000" y="1800000"/>
            <a:ext cx="11160000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966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0800" y="0"/>
            <a:ext cx="11582400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2000" y="1800000"/>
            <a:ext cx="5400000" cy="720000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rgbClr val="EB690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2000" y="2700000"/>
            <a:ext cx="5400000" cy="34200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33608" y="1800000"/>
            <a:ext cx="5400000" cy="720000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rgbClr val="EB690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33608" y="2700000"/>
            <a:ext cx="5400000" cy="34200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38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611999" y="1800000"/>
            <a:ext cx="4680000" cy="432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5760000" y="1800000"/>
            <a:ext cx="6014400" cy="432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700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2000" y="4"/>
            <a:ext cx="11582400" cy="5847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2000" y="1800000"/>
            <a:ext cx="11160000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73332" y="6102096"/>
            <a:ext cx="1918668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0" r:id="rId3"/>
    <p:sldLayoutId id="2147483657" r:id="rId4"/>
    <p:sldLayoutId id="2147483650" r:id="rId5"/>
    <p:sldLayoutId id="2147483652" r:id="rId6"/>
    <p:sldLayoutId id="2147483654" r:id="rId7"/>
    <p:sldLayoutId id="2147483653" r:id="rId8"/>
    <p:sldLayoutId id="2147483658" r:id="rId9"/>
    <p:sldLayoutId id="2147483656" r:id="rId10"/>
    <p:sldLayoutId id="2147483659" r:id="rId11"/>
    <p:sldLayoutId id="2147483661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800" b="1" kern="1200" cap="all" baseline="0">
          <a:solidFill>
            <a:srgbClr val="00436F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EB690B"/>
        </a:buClr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EB690B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EB690B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EB690B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EB690B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ie@knmp.nl" TargetMode="External"/><Relationship Id="rId2" Type="http://schemas.openxmlformats.org/officeDocument/2006/relationships/hyperlink" Target="http://www.knmp.nl/apotheektea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203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60457"/>
            <a:ext cx="7886700" cy="435133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‘Normale’ activiteit het CYP-enzym.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Geeft geen problemen met de afbraak van geneesmiddelen.</a:t>
            </a:r>
          </a:p>
          <a:p>
            <a:pPr lvl="1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nl-NL" sz="4200" b="1" dirty="0">
                <a:solidFill>
                  <a:srgbClr val="00436F"/>
                </a:solidFill>
                <a:latin typeface="+mj-lt"/>
              </a:rPr>
              <a:t>EM </a:t>
            </a:r>
            <a:r>
              <a:rPr lang="nl-NL" sz="4200" b="1" i="1" dirty="0">
                <a:solidFill>
                  <a:srgbClr val="00436F"/>
                </a:solidFill>
                <a:latin typeface="+mj-lt"/>
              </a:rPr>
              <a:t>(extensive metabolizer)</a:t>
            </a:r>
            <a:br>
              <a:rPr lang="nl-NL" sz="4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2100" i="1" dirty="0">
                <a:solidFill>
                  <a:srgbClr val="00436F"/>
                </a:solidFill>
              </a:rPr>
              <a:t>&gt;&gt;&gt; Wordt steeds vaker </a:t>
            </a:r>
            <a:r>
              <a:rPr lang="nl-NL" sz="2100" b="1" i="1" dirty="0">
                <a:solidFill>
                  <a:srgbClr val="00436F"/>
                </a:solidFill>
              </a:rPr>
              <a:t>NM</a:t>
            </a:r>
            <a:r>
              <a:rPr lang="nl-NL" sz="2100" i="1" dirty="0">
                <a:solidFill>
                  <a:srgbClr val="00436F"/>
                </a:solidFill>
              </a:rPr>
              <a:t> (normal metabolizer) genoemd.</a:t>
            </a:r>
            <a:br>
              <a:rPr lang="nl-NL" sz="2100" dirty="0">
                <a:solidFill>
                  <a:srgbClr val="00436F"/>
                </a:solidFill>
              </a:rPr>
            </a:br>
            <a:endParaRPr lang="nl-NL" sz="2800" b="1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486403"/>
            <a:ext cx="66484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3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35185"/>
            <a:ext cx="7807187" cy="437661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Verhoogde activiteit van het CYP-enzym.</a:t>
            </a:r>
          </a:p>
          <a:p>
            <a:r>
              <a:rPr lang="nl-NL" sz="2400" dirty="0">
                <a:solidFill>
                  <a:srgbClr val="00436F"/>
                </a:solidFill>
              </a:rPr>
              <a:t>Een verhoogde activiteit van het CYP-enzym. Het geneesmiddel wordt versneld omgezet.</a:t>
            </a:r>
          </a:p>
          <a:p>
            <a:r>
              <a:rPr lang="nl-NL" sz="2400" dirty="0">
                <a:solidFill>
                  <a:srgbClr val="00436F"/>
                </a:solidFill>
              </a:rPr>
              <a:t>Patiënt krijgt een hogere dosering van het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geneesmiddel dan een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patiënt met een normaal enzymmetabolisme. Of de patiënt krijgt een alternatief geneesmiddel wat anders omgezet wordt. 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pPr marL="342900" lvl="1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UM </a:t>
            </a:r>
            <a:r>
              <a:rPr lang="nl-NL" i="1" dirty="0"/>
              <a:t>(</a:t>
            </a:r>
            <a:r>
              <a:rPr lang="nl-NL" i="1" dirty="0" err="1"/>
              <a:t>ultrarapid</a:t>
            </a:r>
            <a:r>
              <a:rPr lang="nl-NL" i="1" dirty="0"/>
              <a:t> </a:t>
            </a:r>
            <a:r>
              <a:rPr lang="nl-NL" i="1" dirty="0" err="1"/>
              <a:t>metabolizer</a:t>
            </a:r>
            <a:r>
              <a:rPr lang="nl-NL" i="1" dirty="0"/>
              <a:t>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38" y="4259597"/>
            <a:ext cx="2794525" cy="19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Wanneer farmacogenetica?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18407"/>
            <a:ext cx="7886700" cy="4658556"/>
          </a:xfrm>
        </p:spPr>
        <p:txBody>
          <a:bodyPr/>
          <a:lstStyle/>
          <a:p>
            <a:pPr marL="342900" lvl="1" indent="0">
              <a:buNone/>
            </a:pPr>
            <a:endParaRPr lang="nl-NL" dirty="0"/>
          </a:p>
          <a:p>
            <a:r>
              <a:rPr lang="nl-NL" sz="2400" dirty="0">
                <a:solidFill>
                  <a:srgbClr val="00436F"/>
                </a:solidFill>
              </a:rPr>
              <a:t>Als veel en/of ernstige bijwerkingen optreden die niet kunnen worden verklaard door andere oorzaken.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Bij onvoldoende effectiviteit bij een normale of zelfs hoge dosering medicatie.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Bij patiënten die bij een standaarddosering ongewoon hoge of lage plasmaconcentraties hebben.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35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Hoe bepaal je een genetisch profiel?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786855"/>
            <a:ext cx="7886700" cy="4390108"/>
          </a:xfrm>
        </p:spPr>
        <p:txBody>
          <a:bodyPr/>
          <a:lstStyle/>
          <a:p>
            <a:r>
              <a:rPr lang="nl-NL" sz="2400" dirty="0">
                <a:solidFill>
                  <a:srgbClr val="00436F"/>
                </a:solidFill>
              </a:rPr>
              <a:t>Via DNA-onderzoek (bloed-, wangslijmvlies- of speekselmonsters).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Identificatie kan leiden tot dosisaanpassingen of het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voorschrijven van een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ander geneesmiddel.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67263"/>
            <a:ext cx="3238500" cy="1409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8512" r="15814"/>
          <a:stretch/>
        </p:blipFill>
        <p:spPr>
          <a:xfrm>
            <a:off x="4705605" y="4765519"/>
            <a:ext cx="2780790" cy="14114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t="5918"/>
          <a:stretch/>
        </p:blipFill>
        <p:spPr>
          <a:xfrm>
            <a:off x="7486396" y="4765519"/>
            <a:ext cx="3181605" cy="14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05814" y="1690689"/>
            <a:ext cx="8233537" cy="4221106"/>
          </a:xfrm>
        </p:spPr>
        <p:txBody>
          <a:bodyPr>
            <a:normAutofit fontScale="92500" lnSpcReduction="10000"/>
          </a:bodyPr>
          <a:lstStyle/>
          <a:p>
            <a:pPr marL="342900" lvl="1" indent="0">
              <a:buNone/>
            </a:pPr>
            <a:endParaRPr lang="nl-NL" b="1" dirty="0"/>
          </a:p>
          <a:p>
            <a:pPr lvl="1"/>
            <a:r>
              <a:rPr lang="nl-NL" sz="2400" dirty="0">
                <a:solidFill>
                  <a:srgbClr val="00436F"/>
                </a:solidFill>
              </a:rPr>
              <a:t>5-10% van de (blanke) bevolking heeft geen CYP2D6 enzymactiviteit in de lever (</a:t>
            </a:r>
            <a:r>
              <a:rPr lang="nl-NL" sz="2400" dirty="0" err="1">
                <a:solidFill>
                  <a:srgbClr val="00436F"/>
                </a:solidFill>
              </a:rPr>
              <a:t>poor</a:t>
            </a:r>
            <a:r>
              <a:rPr lang="nl-NL" sz="2400" dirty="0">
                <a:solidFill>
                  <a:srgbClr val="00436F"/>
                </a:solidFill>
              </a:rPr>
              <a:t> </a:t>
            </a:r>
            <a:r>
              <a:rPr lang="nl-NL" sz="2400" dirty="0" err="1">
                <a:solidFill>
                  <a:srgbClr val="00436F"/>
                </a:solidFill>
              </a:rPr>
              <a:t>metabolizer</a:t>
            </a:r>
            <a:r>
              <a:rPr lang="nl-NL" sz="2400" dirty="0">
                <a:solidFill>
                  <a:srgbClr val="00436F"/>
                </a:solidFill>
              </a:rPr>
              <a:t>) = inactief CYP2D6.</a:t>
            </a:r>
          </a:p>
          <a:p>
            <a:pPr lvl="1"/>
            <a:endParaRPr lang="nl-NL" sz="2400" dirty="0">
              <a:solidFill>
                <a:srgbClr val="00436F"/>
              </a:solidFill>
            </a:endParaRPr>
          </a:p>
          <a:p>
            <a:pPr lvl="1"/>
            <a:r>
              <a:rPr lang="nl-NL" sz="2400" dirty="0">
                <a:solidFill>
                  <a:srgbClr val="00436F"/>
                </a:solidFill>
              </a:rPr>
              <a:t>Dit zijn 40-80 miljoen mensen in Europa.</a:t>
            </a:r>
          </a:p>
          <a:p>
            <a:pPr lvl="1"/>
            <a:endParaRPr lang="nl-NL" sz="2400" dirty="0">
              <a:solidFill>
                <a:srgbClr val="00436F"/>
              </a:solidFill>
            </a:endParaRPr>
          </a:p>
          <a:p>
            <a:pPr lvl="1"/>
            <a:r>
              <a:rPr lang="nl-NL" sz="2400" dirty="0">
                <a:solidFill>
                  <a:srgbClr val="00436F"/>
                </a:solidFill>
              </a:rPr>
              <a:t>Behandeling met antidepressiva, antipsychotica en bètablokkers kunnen meer bijwerkingen geven bij personen met een inactief CYP2D6. </a:t>
            </a:r>
          </a:p>
          <a:p>
            <a:pPr lvl="1"/>
            <a:endParaRPr lang="nl-NL" sz="2400" dirty="0">
              <a:solidFill>
                <a:srgbClr val="00436F"/>
              </a:solidFill>
            </a:endParaRPr>
          </a:p>
          <a:p>
            <a:pPr lvl="1"/>
            <a:r>
              <a:rPr lang="nl-NL" sz="2400" dirty="0">
                <a:solidFill>
                  <a:srgbClr val="00436F"/>
                </a:solidFill>
              </a:rPr>
              <a:t>Deze personen hebben baat bij een lagere dosering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van het geneesmiddel dan normaal.</a:t>
            </a:r>
          </a:p>
          <a:p>
            <a:pPr lvl="1"/>
            <a:endParaRPr lang="nl-NL" sz="2400" b="1" dirty="0">
              <a:solidFill>
                <a:srgbClr val="002060"/>
              </a:solidFill>
            </a:endParaRPr>
          </a:p>
          <a:p>
            <a:pPr lvl="1"/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Voorbeeld</a:t>
            </a: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972" y="977"/>
            <a:ext cx="3932729" cy="16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1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Meer weten?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690689"/>
            <a:ext cx="7805780" cy="4486274"/>
          </a:xfrm>
        </p:spPr>
        <p:txBody>
          <a:bodyPr/>
          <a:lstStyle/>
          <a:p>
            <a:r>
              <a:rPr lang="nl-NL" sz="2400" dirty="0">
                <a:solidFill>
                  <a:srgbClr val="00436F"/>
                </a:solidFill>
                <a:cs typeface="Arial" pitchFamily="34" charset="0"/>
              </a:rPr>
              <a:t>Deze (en meer) informatie is ook te vinden op </a:t>
            </a:r>
            <a:r>
              <a:rPr lang="nl-NL" sz="2000" dirty="0">
                <a:solidFill>
                  <a:srgbClr val="002060"/>
                </a:solidFill>
                <a:cs typeface="Arial" pitchFamily="34" charset="0"/>
                <a:hlinkClick r:id="rId2"/>
              </a:rPr>
              <a:t>www.knmp.nl/apotheekteam</a:t>
            </a:r>
            <a:endParaRPr lang="nl-NL" sz="2000" dirty="0">
              <a:solidFill>
                <a:srgbClr val="002060"/>
              </a:solidFill>
              <a:cs typeface="Arial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Voor meer informatie: </a:t>
            </a:r>
            <a:r>
              <a:rPr lang="nl-NL" sz="2000" dirty="0">
                <a:solidFill>
                  <a:srgbClr val="002060"/>
                </a:solidFill>
                <a:hlinkClick r:id="rId3"/>
              </a:rPr>
              <a:t>innovatie@knmp.nl</a:t>
            </a:r>
            <a:r>
              <a:rPr lang="nl-NL" sz="2000" dirty="0">
                <a:solidFill>
                  <a:srgbClr val="002060"/>
                </a:solidFill>
              </a:rPr>
              <a:t>  </a:t>
            </a:r>
          </a:p>
          <a:p>
            <a:endParaRPr lang="nl-N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78" y="3749535"/>
            <a:ext cx="3255546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1" y="1640111"/>
            <a:ext cx="61830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436F"/>
                </a:solidFill>
              </a:rPr>
              <a:t>FARMACOGENETICA</a:t>
            </a:r>
            <a:endParaRPr lang="nl-NL" b="1" dirty="0">
              <a:solidFill>
                <a:srgbClr val="00436F"/>
              </a:solidFill>
            </a:endParaRPr>
          </a:p>
          <a:p>
            <a:r>
              <a:rPr lang="nl-NL" sz="2800" dirty="0">
                <a:solidFill>
                  <a:srgbClr val="EB690B"/>
                </a:solidFill>
              </a:rPr>
              <a:t>Medicijnen op maat – Het zit in de genen</a:t>
            </a:r>
          </a:p>
          <a:p>
            <a:endParaRPr lang="nl-NL" sz="4000" dirty="0">
              <a:solidFill>
                <a:srgbClr val="00436F"/>
              </a:solidFill>
            </a:endParaRPr>
          </a:p>
          <a:p>
            <a:r>
              <a:rPr lang="nl-NL" sz="4000" b="1" dirty="0">
                <a:solidFill>
                  <a:srgbClr val="0079C7"/>
                </a:solidFill>
              </a:rPr>
              <a:t>Uitleg </a:t>
            </a:r>
          </a:p>
          <a:p>
            <a:r>
              <a:rPr lang="nl-NL" sz="4000" b="1" dirty="0">
                <a:solidFill>
                  <a:srgbClr val="0079C7"/>
                </a:solidFill>
              </a:rPr>
              <a:t>Apotheekteam</a:t>
            </a:r>
          </a:p>
        </p:txBody>
      </p:sp>
    </p:spTree>
    <p:extLst>
      <p:ext uri="{BB962C8B-B14F-4D97-AF65-F5344CB8AC3E}">
        <p14:creationId xmlns:p14="http://schemas.microsoft.com/office/powerpoint/2010/main" val="67118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00" y="5"/>
            <a:ext cx="11582400" cy="584775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Wat is farmacogenetica?</a:t>
            </a:r>
          </a:p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Waarom farmacogenetica?</a:t>
            </a:r>
          </a:p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Farmacogenetica en geneesmiddelen</a:t>
            </a:r>
          </a:p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Wanneer farmacogenetica?</a:t>
            </a:r>
          </a:p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Hoe bepaal je een genetisch profiel?</a:t>
            </a:r>
          </a:p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Meer weten?</a:t>
            </a:r>
          </a:p>
          <a:p>
            <a:pPr marL="0" indent="0">
              <a:buClr>
                <a:srgbClr val="00AEE6"/>
              </a:buClr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pPr marL="0" indent="0">
              <a:buClr>
                <a:srgbClr val="00AEE6"/>
              </a:buClr>
              <a:buNone/>
            </a:pPr>
            <a:endParaRPr lang="nl-NL" sz="2400" dirty="0">
              <a:solidFill>
                <a:srgbClr val="00436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4581714"/>
            <a:ext cx="6709955" cy="13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Wat is farmacogenetica?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559" y="1458447"/>
            <a:ext cx="4451695" cy="471851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De Europese registratieautoriteit European </a:t>
            </a:r>
            <a:r>
              <a:rPr lang="nl-NL" sz="2400" dirty="0" err="1">
                <a:solidFill>
                  <a:srgbClr val="00436F"/>
                </a:solidFill>
              </a:rPr>
              <a:t>Medicines</a:t>
            </a:r>
            <a:r>
              <a:rPr lang="nl-NL" sz="2400" dirty="0">
                <a:solidFill>
                  <a:srgbClr val="00436F"/>
                </a:solidFill>
              </a:rPr>
              <a:t> Agency (EMA) definieert farmacogenetica als het onderzoek van variaties in het DNA gerelateerd aan de geneesmiddelenrespons (EMA 2009).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Ofwel: De farmacogenetica onderzoekt in hoeverre verschillen in het genetisch profiel van mensen een verklaring vormen voor de verschillen in effectiviteit en bijwerkingen van geneesmiddelen. </a:t>
            </a:r>
          </a:p>
        </p:txBody>
      </p:sp>
    </p:spTree>
    <p:extLst>
      <p:ext uri="{BB962C8B-B14F-4D97-AF65-F5344CB8AC3E}">
        <p14:creationId xmlns:p14="http://schemas.microsoft.com/office/powerpoint/2010/main" val="396037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Waarom farmacogenetica?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480843"/>
            <a:ext cx="7886700" cy="469612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36F"/>
                </a:solidFill>
              </a:rPr>
              <a:t>Medicatiebewaking op basis van farmacogenetische parameters is belangrijk bij de keuze van het meest geschikte geneesmiddel en bij het aanpassen van de dosering van bepaalde geneesmiddelen (medicatie op maat).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00436F"/>
                </a:solidFill>
              </a:rPr>
              <a:t>Vele factoren hebben invloed op de geneesmiddelrespons en  het ontstaan van bijwerkingen.</a:t>
            </a:r>
          </a:p>
          <a:p>
            <a:r>
              <a:rPr lang="nl-NL" dirty="0">
                <a:solidFill>
                  <a:srgbClr val="00436F"/>
                </a:solidFill>
              </a:rPr>
              <a:t>Eén van deze factoren is de genetische variatie.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0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51963"/>
            <a:ext cx="7807187" cy="435983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Veel geneesmiddelen worden afgebroken in de lever.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Door leverenzymen, de zogenaamde Cytochroom-P450-enzymen (CYP-enzymen).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Voorbeeld: </a:t>
            </a:r>
            <a:r>
              <a:rPr lang="nl-NL" dirty="0">
                <a:solidFill>
                  <a:srgbClr val="00436F"/>
                </a:solidFill>
              </a:rPr>
              <a:t>Het enzym CYP2D6 is betrokken bij de afbraak van 20-30% van alle geneesmiddelen.</a:t>
            </a:r>
          </a:p>
          <a:p>
            <a:endParaRPr lang="nl-NL" sz="2400" dirty="0">
              <a:solidFill>
                <a:srgbClr val="002060"/>
              </a:solidFill>
            </a:endParaRPr>
          </a:p>
          <a:p>
            <a:endParaRPr lang="nl-NL" sz="2400" dirty="0">
              <a:solidFill>
                <a:srgbClr val="002060"/>
              </a:solidFill>
            </a:endParaRPr>
          </a:p>
          <a:p>
            <a:pPr lvl="1"/>
            <a:endParaRPr lang="nl-NL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menselijk-lichaam.com/wp-content/uploads/vergrote-l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441" y="289922"/>
            <a:ext cx="1032422" cy="10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Farmacogenetica en geneesmiddelen </a:t>
            </a:r>
          </a:p>
        </p:txBody>
      </p:sp>
      <p:sp>
        <p:nvSpPr>
          <p:cNvPr id="4" name="AutoShape 2" descr="http://www.farmacogenetica.nl/images/team/CYP2D6genmen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817" y="4080172"/>
            <a:ext cx="1892777" cy="20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51963"/>
            <a:ext cx="7807187" cy="4359832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Niet iedereen zet geneesmiddelen om (</a:t>
            </a:r>
            <a:r>
              <a:rPr lang="nl-NL" sz="2400" dirty="0" err="1">
                <a:solidFill>
                  <a:srgbClr val="00436F"/>
                </a:solidFill>
              </a:rPr>
              <a:t>metaboliseren</a:t>
            </a:r>
            <a:r>
              <a:rPr lang="nl-NL" sz="2400" dirty="0">
                <a:solidFill>
                  <a:srgbClr val="00436F"/>
                </a:solidFill>
              </a:rPr>
              <a:t>) met dezelfde snelheid.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Erfelijkheid speelt een belangrijke rol.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DNA-onderzoek kan meer duidelijkheid geven over hoe iemand geneesmiddelen omzet. Er zijn vier categorieën:</a:t>
            </a:r>
          </a:p>
          <a:p>
            <a:pPr lvl="1"/>
            <a:r>
              <a:rPr lang="nl-NL" sz="2400" b="1" dirty="0">
                <a:solidFill>
                  <a:srgbClr val="00436F"/>
                </a:solidFill>
              </a:rPr>
              <a:t>PM</a:t>
            </a:r>
            <a:r>
              <a:rPr lang="nl-NL" sz="2400" dirty="0">
                <a:solidFill>
                  <a:srgbClr val="00436F"/>
                </a:solidFill>
              </a:rPr>
              <a:t> (</a:t>
            </a:r>
            <a:r>
              <a:rPr lang="nl-NL" sz="2400" i="1" dirty="0" err="1">
                <a:solidFill>
                  <a:srgbClr val="00436F"/>
                </a:solidFill>
              </a:rPr>
              <a:t>poor</a:t>
            </a:r>
            <a:r>
              <a:rPr lang="nl-NL" sz="2400" i="1" dirty="0">
                <a:solidFill>
                  <a:srgbClr val="00436F"/>
                </a:solidFill>
              </a:rPr>
              <a:t> </a:t>
            </a:r>
            <a:r>
              <a:rPr lang="nl-NL" sz="2400" i="1" dirty="0" err="1">
                <a:solidFill>
                  <a:srgbClr val="00436F"/>
                </a:solidFill>
              </a:rPr>
              <a:t>metabolizer</a:t>
            </a:r>
            <a:r>
              <a:rPr lang="nl-NL" sz="2400" dirty="0">
                <a:solidFill>
                  <a:srgbClr val="00436F"/>
                </a:solidFill>
              </a:rPr>
              <a:t>)</a:t>
            </a:r>
          </a:p>
          <a:p>
            <a:pPr lvl="1"/>
            <a:r>
              <a:rPr lang="nl-NL" sz="2400" b="1" dirty="0">
                <a:solidFill>
                  <a:srgbClr val="00436F"/>
                </a:solidFill>
              </a:rPr>
              <a:t>IM</a:t>
            </a:r>
            <a:r>
              <a:rPr lang="nl-NL" sz="2400" dirty="0">
                <a:solidFill>
                  <a:srgbClr val="00436F"/>
                </a:solidFill>
              </a:rPr>
              <a:t> </a:t>
            </a:r>
            <a:r>
              <a:rPr lang="nl-NL" sz="2400" i="1" dirty="0">
                <a:solidFill>
                  <a:srgbClr val="00436F"/>
                </a:solidFill>
              </a:rPr>
              <a:t>(</a:t>
            </a:r>
            <a:r>
              <a:rPr lang="nl-NL" sz="2400" i="1" dirty="0" err="1">
                <a:solidFill>
                  <a:srgbClr val="00436F"/>
                </a:solidFill>
              </a:rPr>
              <a:t>intermediate</a:t>
            </a:r>
            <a:r>
              <a:rPr lang="nl-NL" sz="2400" i="1" dirty="0">
                <a:solidFill>
                  <a:srgbClr val="00436F"/>
                </a:solidFill>
              </a:rPr>
              <a:t> </a:t>
            </a:r>
            <a:r>
              <a:rPr lang="nl-NL" sz="2400" i="1" dirty="0" err="1">
                <a:solidFill>
                  <a:srgbClr val="00436F"/>
                </a:solidFill>
              </a:rPr>
              <a:t>metabolizer</a:t>
            </a:r>
            <a:r>
              <a:rPr lang="nl-NL" sz="2400" i="1" dirty="0">
                <a:solidFill>
                  <a:srgbClr val="00436F"/>
                </a:solidFill>
              </a:rPr>
              <a:t>)</a:t>
            </a:r>
            <a:endParaRPr lang="nl-NL" sz="2400" dirty="0">
              <a:solidFill>
                <a:srgbClr val="00436F"/>
              </a:solidFill>
            </a:endParaRPr>
          </a:p>
          <a:p>
            <a:pPr lvl="1"/>
            <a:r>
              <a:rPr lang="nl-NL" sz="2400" b="1" dirty="0">
                <a:solidFill>
                  <a:srgbClr val="00436F"/>
                </a:solidFill>
              </a:rPr>
              <a:t>EM</a:t>
            </a:r>
            <a:r>
              <a:rPr lang="nl-NL" sz="2400" dirty="0">
                <a:solidFill>
                  <a:srgbClr val="00436F"/>
                </a:solidFill>
              </a:rPr>
              <a:t> </a:t>
            </a:r>
            <a:r>
              <a:rPr lang="nl-NL" sz="2400" i="1" dirty="0">
                <a:solidFill>
                  <a:srgbClr val="00436F"/>
                </a:solidFill>
              </a:rPr>
              <a:t>(</a:t>
            </a:r>
            <a:r>
              <a:rPr lang="nl-NL" sz="2400" i="1" dirty="0" err="1">
                <a:solidFill>
                  <a:srgbClr val="00436F"/>
                </a:solidFill>
              </a:rPr>
              <a:t>extensive</a:t>
            </a:r>
            <a:r>
              <a:rPr lang="nl-NL" sz="2400" i="1" dirty="0">
                <a:solidFill>
                  <a:srgbClr val="00436F"/>
                </a:solidFill>
              </a:rPr>
              <a:t> </a:t>
            </a:r>
            <a:r>
              <a:rPr lang="nl-NL" sz="2400" i="1" dirty="0" err="1">
                <a:solidFill>
                  <a:srgbClr val="00436F"/>
                </a:solidFill>
              </a:rPr>
              <a:t>metabolizer</a:t>
            </a:r>
            <a:r>
              <a:rPr lang="nl-NL" sz="2400" i="1" dirty="0">
                <a:solidFill>
                  <a:srgbClr val="00436F"/>
                </a:solidFill>
              </a:rPr>
              <a:t>) </a:t>
            </a:r>
          </a:p>
          <a:p>
            <a:pPr marL="685800" lvl="2" indent="0">
              <a:buNone/>
            </a:pPr>
            <a:r>
              <a:rPr lang="nl-NL" sz="2100" i="1" dirty="0">
                <a:solidFill>
                  <a:srgbClr val="00436F"/>
                </a:solidFill>
              </a:rPr>
              <a:t>   &gt;&gt;&gt; Wordt steeds vaker </a:t>
            </a:r>
            <a:r>
              <a:rPr lang="nl-NL" sz="2100" b="1" i="1" dirty="0">
                <a:solidFill>
                  <a:srgbClr val="00436F"/>
                </a:solidFill>
              </a:rPr>
              <a:t>NM</a:t>
            </a:r>
            <a:r>
              <a:rPr lang="nl-NL" sz="2100" i="1" dirty="0">
                <a:solidFill>
                  <a:srgbClr val="00436F"/>
                </a:solidFill>
              </a:rPr>
              <a:t> (</a:t>
            </a:r>
            <a:r>
              <a:rPr lang="nl-NL" sz="2100" i="1" dirty="0" err="1">
                <a:solidFill>
                  <a:srgbClr val="00436F"/>
                </a:solidFill>
              </a:rPr>
              <a:t>normal</a:t>
            </a:r>
            <a:r>
              <a:rPr lang="nl-NL" sz="2100" i="1" dirty="0">
                <a:solidFill>
                  <a:srgbClr val="00436F"/>
                </a:solidFill>
              </a:rPr>
              <a:t> </a:t>
            </a:r>
            <a:r>
              <a:rPr lang="nl-NL" sz="2100" i="1" dirty="0" err="1">
                <a:solidFill>
                  <a:srgbClr val="00436F"/>
                </a:solidFill>
              </a:rPr>
              <a:t>metabolizer</a:t>
            </a:r>
            <a:r>
              <a:rPr lang="nl-NL" sz="2100" i="1" dirty="0">
                <a:solidFill>
                  <a:srgbClr val="00436F"/>
                </a:solidFill>
              </a:rPr>
              <a:t>) genoemd.</a:t>
            </a:r>
            <a:endParaRPr lang="nl-NL" sz="2100" dirty="0">
              <a:solidFill>
                <a:srgbClr val="00436F"/>
              </a:solidFill>
            </a:endParaRPr>
          </a:p>
          <a:p>
            <a:pPr lvl="1"/>
            <a:r>
              <a:rPr lang="nl-NL" sz="2400" b="1" dirty="0">
                <a:solidFill>
                  <a:srgbClr val="00436F"/>
                </a:solidFill>
              </a:rPr>
              <a:t>UM </a:t>
            </a:r>
            <a:r>
              <a:rPr lang="nl-NL" sz="2400" i="1" dirty="0">
                <a:solidFill>
                  <a:srgbClr val="00436F"/>
                </a:solidFill>
              </a:rPr>
              <a:t>(</a:t>
            </a:r>
            <a:r>
              <a:rPr lang="nl-NL" sz="2400" i="1" dirty="0" err="1">
                <a:solidFill>
                  <a:srgbClr val="00436F"/>
                </a:solidFill>
              </a:rPr>
              <a:t>ultrarapid</a:t>
            </a:r>
            <a:r>
              <a:rPr lang="nl-NL" sz="2400" i="1" dirty="0">
                <a:solidFill>
                  <a:srgbClr val="00436F"/>
                </a:solidFill>
              </a:rPr>
              <a:t> </a:t>
            </a:r>
            <a:r>
              <a:rPr lang="nl-NL" sz="2400" i="1" dirty="0" err="1">
                <a:solidFill>
                  <a:srgbClr val="00436F"/>
                </a:solidFill>
              </a:rPr>
              <a:t>metabolizer</a:t>
            </a:r>
            <a:r>
              <a:rPr lang="nl-NL" sz="2400" i="1" dirty="0">
                <a:solidFill>
                  <a:srgbClr val="00436F"/>
                </a:solidFill>
              </a:rPr>
              <a:t>)</a:t>
            </a:r>
            <a:endParaRPr lang="nl-NL" sz="2400" b="1" dirty="0">
              <a:solidFill>
                <a:srgbClr val="00436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Farmacogenetica en geneesmiddelen </a:t>
            </a:r>
          </a:p>
        </p:txBody>
      </p:sp>
    </p:spTree>
    <p:extLst>
      <p:ext uri="{BB962C8B-B14F-4D97-AF65-F5344CB8AC3E}">
        <p14:creationId xmlns:p14="http://schemas.microsoft.com/office/powerpoint/2010/main" val="19252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43575"/>
            <a:ext cx="7807187" cy="4368221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Sterk verlaagde of afwezige activiteit het CYP-enzym.  Het geneesmiddel wordt vertraagd of helemaal niet omgezet.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Patiënt krijgt een lagere dosering van het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geneesmiddel dan een patiënt met een normaal enzymmetabolisme. Of de patiënt krijgt een alternatief geneesmiddel wat anders omgezet wordt. </a:t>
            </a:r>
          </a:p>
          <a:p>
            <a:pPr lvl="1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PM </a:t>
            </a:r>
            <a:r>
              <a:rPr lang="nl-NL" i="1" dirty="0"/>
              <a:t>(</a:t>
            </a:r>
            <a:r>
              <a:rPr lang="nl-NL" i="1" dirty="0" err="1"/>
              <a:t>poor</a:t>
            </a:r>
            <a:r>
              <a:rPr lang="nl-NL" i="1" dirty="0"/>
              <a:t> </a:t>
            </a:r>
            <a:r>
              <a:rPr lang="nl-NL" i="1" dirty="0" err="1"/>
              <a:t>metabolizer</a:t>
            </a:r>
            <a:r>
              <a:rPr lang="nl-NL" i="1" dirty="0"/>
              <a:t>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22" y="4525837"/>
            <a:ext cx="1680906" cy="15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7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60457"/>
            <a:ext cx="7886700" cy="435133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Verlaagde activiteit het CYP-enzym.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Geeft geen problemen met de afbraak van geneesmiddelen.</a:t>
            </a:r>
          </a:p>
          <a:p>
            <a:pPr lvl="1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IM </a:t>
            </a:r>
            <a:r>
              <a:rPr lang="nl-NL" i="1" dirty="0"/>
              <a:t>(</a:t>
            </a:r>
            <a:r>
              <a:rPr lang="nl-NL" i="1" dirty="0" err="1"/>
              <a:t>intermediate</a:t>
            </a:r>
            <a:r>
              <a:rPr lang="nl-NL" i="1" dirty="0"/>
              <a:t> </a:t>
            </a:r>
            <a:r>
              <a:rPr lang="nl-NL" i="1" dirty="0" err="1"/>
              <a:t>metabolizer</a:t>
            </a:r>
            <a:r>
              <a:rPr lang="nl-NL" i="1" dirty="0"/>
              <a:t>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486403"/>
            <a:ext cx="66484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NMP">
      <a:dk1>
        <a:sysClr val="windowText" lastClr="000000"/>
      </a:dk1>
      <a:lt1>
        <a:sysClr val="window" lastClr="FFFFFF"/>
      </a:lt1>
      <a:dk2>
        <a:srgbClr val="00436F"/>
      </a:dk2>
      <a:lt2>
        <a:srgbClr val="3DA9D2"/>
      </a:lt2>
      <a:accent1>
        <a:srgbClr val="00436F"/>
      </a:accent1>
      <a:accent2>
        <a:srgbClr val="3DA9D2"/>
      </a:accent2>
      <a:accent3>
        <a:srgbClr val="9FD4E9"/>
      </a:accent3>
      <a:accent4>
        <a:srgbClr val="EB690B"/>
      </a:accent4>
      <a:accent5>
        <a:srgbClr val="E2001A"/>
      </a:accent5>
      <a:accent6>
        <a:srgbClr val="00903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NMP Algemeen_16-9_2018_V2.potx" id="{3E5480AD-F108-47C3-B25B-D18EADDE6C5C}" vid="{F3D43999-C04C-42C9-903D-F227DB69B90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0B26DDBA9FC941B1926CDFA2640BEF" ma:contentTypeVersion="11" ma:contentTypeDescription="Een nieuw document maken." ma:contentTypeScope="" ma:versionID="bb472c8cd572a9cbfdf062d1eab1a536">
  <xsd:schema xmlns:xsd="http://www.w3.org/2001/XMLSchema" xmlns:xs="http://www.w3.org/2001/XMLSchema" xmlns:p="http://schemas.microsoft.com/office/2006/metadata/properties" xmlns:ns3="28e3fc6f-7d6d-439d-9004-01ed60a1a150" xmlns:ns4="329f6d1b-23d1-4af4-911e-6f81b47cdf16" targetNamespace="http://schemas.microsoft.com/office/2006/metadata/properties" ma:root="true" ma:fieldsID="50738a3dcbf5b4ad0f98ae7aeed62ee1" ns3:_="" ns4:_="">
    <xsd:import namespace="28e3fc6f-7d6d-439d-9004-01ed60a1a150"/>
    <xsd:import namespace="329f6d1b-23d1-4af4-911e-6f81b47cd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3fc6f-7d6d-439d-9004-01ed60a1a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f6d1b-23d1-4af4-911e-6f81b47cd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C880C6-B610-43CA-B816-E207011C1A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e3fc6f-7d6d-439d-9004-01ed60a1a150"/>
    <ds:schemaRef ds:uri="329f6d1b-23d1-4af4-911e-6f81b47cd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0EDDD0-8E30-443D-91F4-B370CD8951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064858-8C59-42D1-8F29-2C5E21DC523A}">
  <ds:schemaRefs>
    <ds:schemaRef ds:uri="http://schemas.openxmlformats.org/package/2006/metadata/core-properties"/>
    <ds:schemaRef ds:uri="329f6d1b-23d1-4af4-911e-6f81b47cdf16"/>
    <ds:schemaRef ds:uri="http://schemas.microsoft.com/office/2006/documentManagement/types"/>
    <ds:schemaRef ds:uri="http://purl.org/dc/dcmitype/"/>
    <ds:schemaRef ds:uri="28e3fc6f-7d6d-439d-9004-01ed60a1a150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KNMP Algemeen_16-9_2018_V2 (1)</Template>
  <TotalTime>0</TotalTime>
  <Words>569</Words>
  <Application>Microsoft Office PowerPoint</Application>
  <PresentationFormat>Breedbeeld</PresentationFormat>
  <Paragraphs>89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Office-thema</vt:lpstr>
      <vt:lpstr>PowerPoint-presentatie</vt:lpstr>
      <vt:lpstr>2017</vt:lpstr>
      <vt:lpstr>Inhoud</vt:lpstr>
      <vt:lpstr>Wat is farmacogenetica?</vt:lpstr>
      <vt:lpstr>Waarom farmacogenetica? </vt:lpstr>
      <vt:lpstr>Farmacogenetica en geneesmiddelen </vt:lpstr>
      <vt:lpstr>Farmacogenetica en geneesmiddelen </vt:lpstr>
      <vt:lpstr>PM (poor metabolizer)</vt:lpstr>
      <vt:lpstr>IM (intermediate metabolizer)</vt:lpstr>
      <vt:lpstr>EM (extensive metabolizer) &gt;&gt;&gt; Wordt steeds vaker NM (normal metabolizer) genoemd. </vt:lpstr>
      <vt:lpstr>UM (ultrarapid metabolizer)</vt:lpstr>
      <vt:lpstr>Wanneer farmacogenetica? </vt:lpstr>
      <vt:lpstr>Hoe bepaal je een genetisch profiel?</vt:lpstr>
      <vt:lpstr>Voorbeeld</vt:lpstr>
      <vt:lpstr>Meer weten?</vt:lpstr>
    </vt:vector>
  </TitlesOfParts>
  <Company>KNMP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Ilse Nijland</dc:creator>
  <cp:lastModifiedBy>Wianet Smid</cp:lastModifiedBy>
  <cp:revision>2</cp:revision>
  <dcterms:created xsi:type="dcterms:W3CDTF">2018-01-23T12:24:55Z</dcterms:created>
  <dcterms:modified xsi:type="dcterms:W3CDTF">2019-09-24T13:09:30Z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0x010100950B26DDBA9FC941B1926CDFA2640BEF</vt:lpwstr>
  </property>
</Properties>
</file>